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20" r:id="rId4"/>
    <p:sldId id="260" r:id="rId5"/>
    <p:sldId id="261" r:id="rId6"/>
    <p:sldId id="262" r:id="rId7"/>
    <p:sldId id="263" r:id="rId8"/>
    <p:sldId id="264" r:id="rId9"/>
    <p:sldId id="318" r:id="rId10"/>
    <p:sldId id="319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72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8BA5-9A1B-4D8E-8516-CE24FB49BF93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FE7F-75F3-4542-86BD-E04BDE357D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8BA5-9A1B-4D8E-8516-CE24FB49BF93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FE7F-75F3-4542-86BD-E04BDE357D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8BA5-9A1B-4D8E-8516-CE24FB49BF93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FE7F-75F3-4542-86BD-E04BDE357D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8BA5-9A1B-4D8E-8516-CE24FB49BF93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FE7F-75F3-4542-86BD-E04BDE357D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8BA5-9A1B-4D8E-8516-CE24FB49BF93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FE7F-75F3-4542-86BD-E04BDE357D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8BA5-9A1B-4D8E-8516-CE24FB49BF93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FE7F-75F3-4542-86BD-E04BDE357D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8BA5-9A1B-4D8E-8516-CE24FB49BF93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FE7F-75F3-4542-86BD-E04BDE357D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8BA5-9A1B-4D8E-8516-CE24FB49BF93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FE7F-75F3-4542-86BD-E04BDE357D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8BA5-9A1B-4D8E-8516-CE24FB49BF93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FE7F-75F3-4542-86BD-E04BDE357D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8BA5-9A1B-4D8E-8516-CE24FB49BF93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FE7F-75F3-4542-86BD-E04BDE357D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8BA5-9A1B-4D8E-8516-CE24FB49BF93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FE7F-75F3-4542-86BD-E04BDE357D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28BA5-9A1B-4D8E-8516-CE24FB49BF93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1FE7F-75F3-4542-86BD-E04BDE357D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ryoosh\Desktop\lECTURE4\lecture4_Page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aryoosh\Desktop\lECTURE4\lecture4_Page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" y="2253527"/>
            <a:ext cx="5791200" cy="4528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24400" y="3429000"/>
            <a:ext cx="42672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53526"/>
            <a:ext cx="4343400" cy="4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94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aryoosh\Desktop\lECTURE4\lecture4_Pag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aryoosh\Desktop\lECTURE4\lecture4_Page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aryoosh\Desktop\lECTURE4\lecture4_Page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9525"/>
            <a:ext cx="9121775" cy="683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aryoosh\Desktop\lECTURE4\lecture4_Page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aryoosh\Desktop\lECTURE4\lecture4_Page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aryoosh\Desktop\lECTURE4\lecture4_Page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aryoosh\Desktop\lECTURE4\lecture4_Page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aryoosh\Desktop\lECTURE4\lecture4_Page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22225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aryoosh\Desktop\lECTURE4\lecture4_Page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ryoosh\Desktop\lECTURE4\lecture4_Page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>
            <a:off x="3352800" y="3352800"/>
            <a:ext cx="3200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705600" y="3352800"/>
            <a:ext cx="152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77255" y="3691156"/>
            <a:ext cx="171834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aryoosh\Desktop\lECTURE4\lecture4_Page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aryoosh\Desktop\lECTURE4\lecture4_Page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aryoosh\Desktop\lECTURE4\lecture4_Page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0187" cy="6834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aryoosh\Desktop\lECTURE4\lecture4_Page_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0187" cy="6834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aryoosh\Desktop\lECTURE4\lecture4_Page_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0187" cy="6834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aryoosh\Desktop\lECTURE4\lecture4_Page_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aryoosh\Desktop\lECTURE4\lecture4_Page_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Daryoosh\Desktop\lECTURE4\lecture4_Page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469447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Daryoosh\Desktop\lECTURE4\lecture4_Page_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7047" y="851842"/>
            <a:ext cx="4964753" cy="493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8050" y="5943600"/>
            <a:ext cx="28765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9450" y="6007100"/>
            <a:ext cx="3048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Daryoosh\Desktop\lECTURE4\lecture4_Page_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2700" y="762000"/>
            <a:ext cx="4533900" cy="577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Material Properties</a:t>
            </a:r>
          </a:p>
          <a:p>
            <a:pPr>
              <a:buNone/>
            </a:pPr>
            <a:r>
              <a:rPr lang="en-US" dirty="0" smtClean="0"/>
              <a:t>     Band gap</a:t>
            </a:r>
          </a:p>
          <a:p>
            <a:pPr>
              <a:buNone/>
            </a:pPr>
            <a:r>
              <a:rPr lang="en-US" dirty="0" smtClean="0"/>
              <a:t>     Absorption Coefficient</a:t>
            </a:r>
          </a:p>
          <a:p>
            <a:pPr>
              <a:buNone/>
            </a:pPr>
            <a:r>
              <a:rPr lang="en-US" dirty="0" smtClean="0"/>
              <a:t>     Mobility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Daryoosh\Desktop\lECTURE4\lecture4_Page_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Daryoosh\Desktop\lECTURE4\lecture4_Page_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0187" cy="6834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Daryoosh\Desktop\lECTURE4\lecture4_Page_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0187" cy="6834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Daryoosh\Desktop\lECTURE4\lecture4_Page_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084320" y="3291840"/>
          <a:ext cx="975360" cy="274320"/>
        </p:xfrm>
        <a:graphic>
          <a:graphicData uri="http://schemas.openxmlformats.org/drawingml/2006/table">
            <a:tbl>
              <a:tblPr/>
              <a:tblGrid>
                <a:gridCol w="975360"/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1066800"/>
          <a:ext cx="6934199" cy="5410203"/>
        </p:xfrm>
        <a:graphic>
          <a:graphicData uri="http://schemas.openxmlformats.org/drawingml/2006/table">
            <a:tbl>
              <a:tblPr/>
              <a:tblGrid>
                <a:gridCol w="2381442"/>
                <a:gridCol w="1470891"/>
                <a:gridCol w="1540933"/>
                <a:gridCol w="1540933"/>
              </a:tblGrid>
              <a:tr h="251929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Properties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/>
                        <a:t>Si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Ge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GaAs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32264">
                <a:tc>
                  <a:txBody>
                    <a:bodyPr/>
                    <a:lstStyle/>
                    <a:p>
                      <a:r>
                        <a:rPr lang="en-US" sz="700"/>
                        <a:t>Atoms/cm</a:t>
                      </a:r>
                      <a:r>
                        <a:rPr lang="en-US" sz="700" baseline="30000"/>
                        <a:t>3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5.0 x 10</a:t>
                      </a:r>
                      <a:r>
                        <a:rPr lang="en-US" sz="700" baseline="30000"/>
                        <a:t>22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4.42 x 10</a:t>
                      </a:r>
                      <a:r>
                        <a:rPr lang="en-US" sz="700" baseline="30000"/>
                        <a:t>22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4.42 x 10</a:t>
                      </a:r>
                      <a:r>
                        <a:rPr lang="en-US" sz="700" baseline="30000"/>
                        <a:t>22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32264">
                <a:tc>
                  <a:txBody>
                    <a:bodyPr/>
                    <a:lstStyle/>
                    <a:p>
                      <a:r>
                        <a:rPr lang="en-US" sz="700"/>
                        <a:t>Atomic Weight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28.09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72.60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144.63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32264">
                <a:tc>
                  <a:txBody>
                    <a:bodyPr/>
                    <a:lstStyle/>
                    <a:p>
                      <a:r>
                        <a:rPr lang="en-US" sz="700"/>
                        <a:t>Breakdown Field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approx. 3 x 10</a:t>
                      </a:r>
                      <a:r>
                        <a:rPr lang="en-US" sz="700" baseline="30000"/>
                        <a:t>5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approx. 1 x 10</a:t>
                      </a:r>
                      <a:r>
                        <a:rPr lang="en-US" sz="700" baseline="30000"/>
                        <a:t>5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approx. 4 x 10</a:t>
                      </a:r>
                      <a:r>
                        <a:rPr lang="en-US" sz="700" baseline="30000"/>
                        <a:t>5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32264">
                <a:tc>
                  <a:txBody>
                    <a:bodyPr/>
                    <a:lstStyle/>
                    <a:p>
                      <a:r>
                        <a:rPr lang="en-US" sz="700"/>
                        <a:t>Crystal Structure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Diamond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Diamond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Zincblende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32264">
                <a:tc>
                  <a:txBody>
                    <a:bodyPr/>
                    <a:lstStyle/>
                    <a:p>
                      <a:r>
                        <a:rPr lang="en-US" sz="700"/>
                        <a:t>Density (g/cm</a:t>
                      </a:r>
                      <a:r>
                        <a:rPr lang="en-US" sz="700" baseline="30000"/>
                        <a:t>3</a:t>
                      </a:r>
                      <a:r>
                        <a:rPr lang="en-US" sz="700"/>
                        <a:t>)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2.328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5.3267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5.32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32264">
                <a:tc>
                  <a:txBody>
                    <a:bodyPr/>
                    <a:lstStyle/>
                    <a:p>
                      <a:r>
                        <a:rPr lang="en-US" sz="700"/>
                        <a:t>Dielectric Constant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11.9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16.0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13.1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4526">
                <a:tc>
                  <a:txBody>
                    <a:bodyPr/>
                    <a:lstStyle/>
                    <a:p>
                      <a:r>
                        <a:rPr lang="en-US" sz="700"/>
                        <a:t>Effective Density of States in the Conduction Band, Nc (cm</a:t>
                      </a:r>
                      <a:r>
                        <a:rPr lang="en-US" sz="700" baseline="30000"/>
                        <a:t>-3</a:t>
                      </a:r>
                      <a:r>
                        <a:rPr lang="en-US" sz="700"/>
                        <a:t>)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2.8 x 10</a:t>
                      </a:r>
                      <a:r>
                        <a:rPr lang="en-US" sz="700" baseline="30000"/>
                        <a:t>19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1.04 x 10</a:t>
                      </a:r>
                      <a:r>
                        <a:rPr lang="en-US" sz="700" baseline="30000"/>
                        <a:t>19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4.7 x 10</a:t>
                      </a:r>
                      <a:r>
                        <a:rPr lang="en-US" sz="700" baseline="30000"/>
                        <a:t>17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4526">
                <a:tc>
                  <a:txBody>
                    <a:bodyPr/>
                    <a:lstStyle/>
                    <a:p>
                      <a:r>
                        <a:rPr lang="en-US" sz="700"/>
                        <a:t>Effective Density of States in the Valence Band, Nv (cm</a:t>
                      </a:r>
                      <a:r>
                        <a:rPr lang="en-US" sz="700" baseline="30000"/>
                        <a:t>-3</a:t>
                      </a:r>
                      <a:r>
                        <a:rPr lang="en-US" sz="700"/>
                        <a:t>)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1.04 x 10</a:t>
                      </a:r>
                      <a:r>
                        <a:rPr lang="en-US" sz="700" baseline="30000"/>
                        <a:t>19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6.0 x 10</a:t>
                      </a:r>
                      <a:r>
                        <a:rPr lang="en-US" sz="700" baseline="30000"/>
                        <a:t>18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7.0 x 10</a:t>
                      </a:r>
                      <a:r>
                        <a:rPr lang="en-US" sz="700" baseline="30000"/>
                        <a:t>18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32264">
                <a:tc>
                  <a:txBody>
                    <a:bodyPr/>
                    <a:lstStyle/>
                    <a:p>
                      <a:r>
                        <a:rPr lang="en-US" sz="700"/>
                        <a:t>Electron Affinity (V)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4.05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4.0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4.07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32264">
                <a:tc>
                  <a:txBody>
                    <a:bodyPr/>
                    <a:lstStyle/>
                    <a:p>
                      <a:r>
                        <a:rPr lang="en-US" sz="700"/>
                        <a:t>Energy Gap at 300K (eV)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1.12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0.66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1.424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4526">
                <a:tc>
                  <a:txBody>
                    <a:bodyPr/>
                    <a:lstStyle/>
                    <a:p>
                      <a:r>
                        <a:rPr lang="en-US" sz="700"/>
                        <a:t>Intrinsic Carrier Concentration (cm</a:t>
                      </a:r>
                      <a:r>
                        <a:rPr lang="en-US" sz="700" baseline="30000"/>
                        <a:t>-3</a:t>
                      </a:r>
                      <a:r>
                        <a:rPr lang="en-US" sz="700"/>
                        <a:t>)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1.45 x 10</a:t>
                      </a:r>
                      <a:r>
                        <a:rPr lang="en-US" sz="700" baseline="30000"/>
                        <a:t>10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2.4 x 10</a:t>
                      </a:r>
                      <a:r>
                        <a:rPr lang="en-US" sz="700" baseline="30000"/>
                        <a:t>13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1.79 x 10</a:t>
                      </a:r>
                      <a:r>
                        <a:rPr lang="en-US" sz="700" baseline="30000"/>
                        <a:t>6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4526">
                <a:tc>
                  <a:txBody>
                    <a:bodyPr/>
                    <a:lstStyle/>
                    <a:p>
                      <a:r>
                        <a:rPr lang="en-US" sz="700"/>
                        <a:t>Intrinsic Debye Length (microns)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24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0.68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2250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32264">
                <a:tc>
                  <a:txBody>
                    <a:bodyPr/>
                    <a:lstStyle/>
                    <a:p>
                      <a:r>
                        <a:rPr lang="en-US" sz="700"/>
                        <a:t>Intrinsic Resistivity (ohm-cm)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2.3 x 10</a:t>
                      </a:r>
                      <a:r>
                        <a:rPr lang="en-US" sz="700" baseline="30000"/>
                        <a:t>5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47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10</a:t>
                      </a:r>
                      <a:r>
                        <a:rPr lang="en-US" sz="700" baseline="30000"/>
                        <a:t>8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32264">
                <a:tc>
                  <a:txBody>
                    <a:bodyPr/>
                    <a:lstStyle/>
                    <a:p>
                      <a:r>
                        <a:rPr lang="en-US" sz="700"/>
                        <a:t>Lattice Constant (angstroms)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5.43095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5.64613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5.6533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96790">
                <a:tc>
                  <a:txBody>
                    <a:bodyPr/>
                    <a:lstStyle/>
                    <a:p>
                      <a:r>
                        <a:rPr lang="en-US" sz="700"/>
                        <a:t>Linear Coefficient of Thermal Expansion,</a:t>
                      </a:r>
                      <a:endParaRPr lang="en-US" sz="1300"/>
                    </a:p>
                    <a:p>
                      <a:r>
                        <a:rPr lang="en-US" sz="700"/>
                        <a:t>ΔL/L/ΔT (1/deg C)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2.6 x 10</a:t>
                      </a:r>
                      <a:r>
                        <a:rPr lang="en-US" sz="700" baseline="30000"/>
                        <a:t>-6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5.8 x 10</a:t>
                      </a:r>
                      <a:r>
                        <a:rPr lang="en-US" sz="700" baseline="30000"/>
                        <a:t>-6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6.86 x 10</a:t>
                      </a:r>
                      <a:r>
                        <a:rPr lang="en-US" sz="700" baseline="30000"/>
                        <a:t>-6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32264">
                <a:tc>
                  <a:txBody>
                    <a:bodyPr/>
                    <a:lstStyle/>
                    <a:p>
                      <a:r>
                        <a:rPr lang="en-US" sz="700"/>
                        <a:t>Melting Point (deg C)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1415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937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1238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32264">
                <a:tc>
                  <a:txBody>
                    <a:bodyPr/>
                    <a:lstStyle/>
                    <a:p>
                      <a:r>
                        <a:rPr lang="en-US" sz="700"/>
                        <a:t>Minority Carrier Lifetime (s)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2.5 x 10</a:t>
                      </a:r>
                      <a:r>
                        <a:rPr lang="en-US" sz="700" baseline="30000"/>
                        <a:t>-3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approx. 10</a:t>
                      </a:r>
                      <a:r>
                        <a:rPr lang="en-US" sz="700" baseline="30000"/>
                        <a:t>-3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approx. 10</a:t>
                      </a:r>
                      <a:r>
                        <a:rPr lang="en-US" sz="700" baseline="30000"/>
                        <a:t>-8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96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/>
                        <a:t>Mobility (Drift)</a:t>
                      </a:r>
                      <a:endParaRPr lang="en-US" sz="1300"/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/>
                        <a:t>(cm</a:t>
                      </a:r>
                      <a:r>
                        <a:rPr lang="en-US" sz="700" baseline="30000"/>
                        <a:t>2</a:t>
                      </a:r>
                      <a:r>
                        <a:rPr lang="en-US" sz="700"/>
                        <a:t>/V-s)</a:t>
                      </a:r>
                      <a:endParaRPr lang="en-US" sz="1300"/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700"/>
                        <a:t>µ</a:t>
                      </a:r>
                      <a:r>
                        <a:rPr lang="en-US" sz="700" baseline="-25000"/>
                        <a:t>n</a:t>
                      </a:r>
                      <a:r>
                        <a:rPr lang="en-US" sz="700"/>
                        <a:t>, electrons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1500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3900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8500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96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/>
                        <a:t>Mobility (Drift)</a:t>
                      </a:r>
                      <a:endParaRPr lang="en-US" sz="1300"/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/>
                        <a:t>(cm</a:t>
                      </a:r>
                      <a:r>
                        <a:rPr lang="en-US" sz="700" baseline="30000"/>
                        <a:t>2</a:t>
                      </a:r>
                      <a:r>
                        <a:rPr lang="en-US" sz="700"/>
                        <a:t>/V-s)</a:t>
                      </a:r>
                      <a:endParaRPr lang="en-US" sz="1300"/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700"/>
                        <a:t>µ</a:t>
                      </a:r>
                      <a:r>
                        <a:rPr lang="en-US" sz="700" baseline="-25000"/>
                        <a:t>p</a:t>
                      </a:r>
                      <a:r>
                        <a:rPr lang="en-US" sz="700"/>
                        <a:t>, holes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475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1900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400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32264">
                <a:tc>
                  <a:txBody>
                    <a:bodyPr/>
                    <a:lstStyle/>
                    <a:p>
                      <a:r>
                        <a:rPr lang="en-US" sz="700"/>
                        <a:t>Optical Phonon Energy (eV)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0.063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0.037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0.035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4526">
                <a:tc>
                  <a:txBody>
                    <a:bodyPr/>
                    <a:lstStyle/>
                    <a:p>
                      <a:r>
                        <a:rPr lang="en-US" sz="700"/>
                        <a:t>Phonon Mean Free Path (angstroms)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/>
                        <a:t>76 (electron)</a:t>
                      </a:r>
                      <a:endParaRPr lang="en-US" sz="1300"/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700"/>
                        <a:t>55 (hole)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105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58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4526">
                <a:tc>
                  <a:txBody>
                    <a:bodyPr/>
                    <a:lstStyle/>
                    <a:p>
                      <a:r>
                        <a:rPr lang="en-US" sz="700"/>
                        <a:t>Specific Heat        </a:t>
                      </a:r>
                      <a:endParaRPr lang="en-US" sz="1300"/>
                    </a:p>
                    <a:p>
                      <a:r>
                        <a:rPr lang="en-US" sz="700"/>
                        <a:t>(J/g-deg C)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0.7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0.31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0.35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4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/>
                        <a:t>Thermal Conductivity at 300 K </a:t>
                      </a:r>
                      <a:endParaRPr lang="en-US" sz="1300"/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700"/>
                        <a:t>(W/cm-degC)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1.5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0.6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0.46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32264">
                <a:tc>
                  <a:txBody>
                    <a:bodyPr/>
                    <a:lstStyle/>
                    <a:p>
                      <a:r>
                        <a:rPr lang="en-US" sz="700"/>
                        <a:t>Thermal Diffusivity (cm</a:t>
                      </a:r>
                      <a:r>
                        <a:rPr lang="en-US" sz="700" baseline="30000"/>
                        <a:t>2</a:t>
                      </a:r>
                      <a:r>
                        <a:rPr lang="en-US" sz="700"/>
                        <a:t>/sec)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0.9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0.36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0.24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4526">
                <a:tc>
                  <a:txBody>
                    <a:bodyPr/>
                    <a:lstStyle/>
                    <a:p>
                      <a:r>
                        <a:rPr lang="en-US" sz="700"/>
                        <a:t>Vapor Pressure (Pa)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/>
                        <a:t>1 at 1650 deg C;</a:t>
                      </a:r>
                      <a:endParaRPr lang="en-US" sz="1300"/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700"/>
                        <a:t>10</a:t>
                      </a:r>
                      <a:r>
                        <a:rPr lang="en-US" sz="700" baseline="30000"/>
                        <a:t>-6</a:t>
                      </a:r>
                      <a:r>
                        <a:rPr lang="en-US" sz="700"/>
                        <a:t> at 900 deg C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/>
                        <a:t>1 at 1330 deg C;</a:t>
                      </a:r>
                      <a:endParaRPr lang="en-US" sz="1300"/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700"/>
                        <a:t>10</a:t>
                      </a:r>
                      <a:r>
                        <a:rPr lang="en-US" sz="700" baseline="30000"/>
                        <a:t>-6</a:t>
                      </a:r>
                      <a:r>
                        <a:rPr lang="en-US" sz="700"/>
                        <a:t> at 760 deg C</a:t>
                      </a:r>
                      <a:endParaRPr lang="en-US" sz="13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/>
                        <a:t>100 at 1050 deg C;</a:t>
                      </a:r>
                      <a:endParaRPr lang="en-US" sz="1300" dirty="0"/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700" dirty="0"/>
                        <a:t>1 at 900 deg C</a:t>
                      </a:r>
                      <a:endParaRPr lang="en-US" sz="13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3429000"/>
            <a:ext cx="7086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Daryoosh\Desktop\lECTURE4\lecture4_Page_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Daryoosh\Desktop\lECTURE4\lecture4_Page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0187" cy="6834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Daryoosh\Desktop\lECTURE4\lecture4_Page_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12700"/>
            <a:ext cx="9118600" cy="683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Daryoosh\Desktop\lECTURE4\lecture4_Page_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Daryoosh\Desktop\lECTURE4\lecture4_Page_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Daryoosh\Desktop\lECTURE4\lecture4_Page_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ryoosh\Desktop\lECTURE4\lecture4_Page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Daryoosh\Desktop\lECTURE4\lecture4_Page_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Daryoosh\Desktop\lECTURE4\lecture4_Page_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12700"/>
            <a:ext cx="9118600" cy="683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Daryoosh\Desktop\lECTURE4\lecture4_Page_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56" y="914400"/>
            <a:ext cx="591043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Daryoosh\Desktop\lECTURE4\lecture4_Page_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914400"/>
            <a:ext cx="591343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Daryoosh\Desktop\lECTURE4\lecture4_Page_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Daryoosh\Desktop\lECTURE4\lecture4_Page_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Daryoosh\Desktop\lECTURE4\lecture4_Page_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Daryoosh\Desktop\lECTURE4\lecture4_Page_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295400"/>
            <a:ext cx="3695700" cy="468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Daryoosh\Desktop\lECTURE4\lecture4_Page_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885950"/>
            <a:ext cx="65151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Daryoosh\Desktop\lECTURE4\lecture4_Page_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aryoosh\Desktop\lECTURE4\lecture4_Page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Daryoosh\Desktop\lECTURE4\lecture4_Page_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4475" y="1851121"/>
            <a:ext cx="5572125" cy="439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Daryoosh\Desktop\lECTURE4\lecture4_Page_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Daryoosh\Desktop\lECTURE4\lecture4_Page_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Daryoosh\Desktop\lECTURE4\lecture4_Page_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Daryoosh\Desktop\lECTURE4\lecture4_Page_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Daryoosh\Desktop\lECTURE4\lecture4_Page_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Daryoosh\Desktop\lECTURE4\lecture4_Page_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Daryoosh\Desktop\lECTURE4\lecture4_Page_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Daryoosh\Desktop\lECTURE4\lecture4_Page_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Daryoosh\Desktop\lECTURE4\lecture4_Page_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aryoosh\Desktop\lECTURE4\lecture4_Page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Daryoosh\Desktop\lECTURE4\lecture4_Page_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90600" y="2895600"/>
            <a:ext cx="5791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708" name="Picture 4" descr="C:\Users\Daryoosh\Desktop\pair_generati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0211"/>
            <a:ext cx="4267200" cy="3069989"/>
          </a:xfrm>
          <a:prstGeom prst="rect">
            <a:avLst/>
          </a:prstGeom>
          <a:noFill/>
        </p:spPr>
      </p:pic>
      <p:pic>
        <p:nvPicPr>
          <p:cNvPr id="7170" name="Picture 2" descr="http://www.pv.unsw.edu.au/images/Loss_Mech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1550" y="2375523"/>
            <a:ext cx="4133850" cy="3034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Daryoosh\Desktop\lECTURE4\lecture4_Page_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76400" y="2362200"/>
            <a:ext cx="70104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732" name="Picture 4" descr="C:\Users\Daryoosh\Desktop\sola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066800"/>
            <a:ext cx="2838450" cy="2369014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8192" y="3733800"/>
            <a:ext cx="4485808" cy="283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Daryoosh\Desktop\lECTURE4\lecture4_Page_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47800" y="2971800"/>
            <a:ext cx="7010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755" name="Picture 3" descr="C:\Users\Daryoosh\Desktop\5410hepp-f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752600"/>
            <a:ext cx="5181600" cy="4756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676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aryoosh\Desktop\lECTURE4\lecture4_Page_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aryoosh\Desktop\lECTURE4\lecture4_Page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aryoosh\Desktop\lECTURE4\lecture4_Page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894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327</Words>
  <Application>Microsoft Office PowerPoint</Application>
  <PresentationFormat>On-screen Show (4:3)</PresentationFormat>
  <Paragraphs>121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Oklahoma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Daryoosh</dc:creator>
  <cp:lastModifiedBy>Daryoosh</cp:lastModifiedBy>
  <cp:revision>22</cp:revision>
  <dcterms:created xsi:type="dcterms:W3CDTF">2011-06-02T00:08:01Z</dcterms:created>
  <dcterms:modified xsi:type="dcterms:W3CDTF">2013-01-29T00:47:53Z</dcterms:modified>
</cp:coreProperties>
</file>